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303" r:id="rId3"/>
    <p:sldId id="307" r:id="rId4"/>
    <p:sldId id="306" r:id="rId5"/>
    <p:sldId id="256" r:id="rId6"/>
    <p:sldId id="257" r:id="rId8"/>
    <p:sldId id="258" r:id="rId9"/>
    <p:sldId id="259" r:id="rId10"/>
    <p:sldId id="261" r:id="rId11"/>
    <p:sldId id="282" r:id="rId12"/>
    <p:sldId id="283" r:id="rId13"/>
    <p:sldId id="284" r:id="rId14"/>
    <p:sldId id="262" r:id="rId15"/>
    <p:sldId id="286" r:id="rId16"/>
    <p:sldId id="287" r:id="rId17"/>
    <p:sldId id="289" r:id="rId18"/>
    <p:sldId id="288" r:id="rId19"/>
    <p:sldId id="304" r:id="rId20"/>
    <p:sldId id="267" r:id="rId21"/>
    <p:sldId id="291" r:id="rId22"/>
    <p:sldId id="292" r:id="rId23"/>
    <p:sldId id="295" r:id="rId24"/>
    <p:sldId id="294" r:id="rId25"/>
    <p:sldId id="296" r:id="rId26"/>
    <p:sldId id="299" r:id="rId27"/>
    <p:sldId id="298" r:id="rId28"/>
    <p:sldId id="300" r:id="rId29"/>
    <p:sldId id="301" r:id="rId30"/>
    <p:sldId id="302" r:id="rId31"/>
    <p:sldId id="305" r:id="rId32"/>
    <p:sldId id="293" r:id="rId33"/>
    <p:sldId id="265" r:id="rId34"/>
    <p:sldId id="280" r:id="rId35"/>
  </p:sldIdLst>
  <p:sldSz cx="9144000" cy="5143500" type="screen16x9"/>
  <p:notesSz cx="6858000" cy="9144000"/>
  <p:embeddedFontLst>
    <p:embeddedFont>
      <p:font typeface="Quattrocento Sans" panose="020B0502050000020003"/>
      <p:regular r:id="rId39"/>
    </p:embeddedFont>
    <p:embeddedFont>
      <p:font typeface="Lora"/>
      <p:regular r:id="rId40"/>
    </p:embeddedFont>
    <p:embeddedFont>
      <p:font typeface="Calibri" panose="020F0502020204030204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lang="en-GB" sz="3600"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 panose="020B0502050000020003"/>
              <a:buChar char="◉"/>
              <a:defRPr sz="24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 panose="020B0502050000020003"/>
              <a:defRPr sz="20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 panose="020B0502050000020003"/>
              <a:defRPr sz="20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1" name="Shape 51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 panose="020B0502050000020003"/>
              <a:buChar char="◉"/>
              <a:defRPr sz="24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 panose="020B0502050000020003"/>
              <a:defRPr sz="20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 panose="020B0502050000020003"/>
              <a:defRPr sz="20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 panose="020B0502050000020003"/>
              <a:defRPr sz="1800"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body" idx="1"/>
          </p:nvPr>
        </p:nvSpPr>
        <p:spPr>
          <a:xfrm>
            <a:off x="2015841" y="2817541"/>
            <a:ext cx="4933800" cy="574108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vi-VN" sz="3000" b="0" i="0" dirty="0">
                <a:effectLst/>
              </a:rPr>
              <a:t>Tìm hiểu phương pháp tạo mẫu </a:t>
            </a:r>
            <a:r>
              <a:rPr lang="en-US" sz="3000" i="0" dirty="0" err="1"/>
              <a:t>đối</a:t>
            </a:r>
            <a:r>
              <a:rPr lang="en-US" sz="3000" i="0" dirty="0"/>
              <a:t> </a:t>
            </a:r>
            <a:r>
              <a:rPr lang="en-US" sz="3000" i="0" dirty="0" err="1"/>
              <a:t>kháng</a:t>
            </a:r>
            <a:r>
              <a:rPr lang="vi-VN" sz="3000" b="0" i="0" dirty="0">
                <a:effectLst/>
              </a:rPr>
              <a:t> trình phát hiện tấn công mạng/</a:t>
            </a:r>
            <a:r>
              <a:rPr lang="vi-VN" sz="3000" b="0" i="0" dirty="0" err="1">
                <a:effectLst/>
              </a:rPr>
              <a:t>botnet</a:t>
            </a:r>
            <a:r>
              <a:rPr lang="vi-VN" sz="3000" b="0" i="0" dirty="0">
                <a:effectLst/>
              </a:rPr>
              <a:t> chống lại trình phát hiện học máy</a:t>
            </a:r>
            <a:endParaRPr lang="en-US" sz="30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endParaRPr lang="en-US" sz="30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3000" dirty="0"/>
              <a:t>CK01</a:t>
            </a: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GB" b="0">
                <a:highlight>
                  <a:srgbClr val="FFCD00"/>
                </a:highlight>
              </a:rPr>
              <a:t>Botnet Evasion</a:t>
            </a:r>
            <a:endParaRPr lang="vi-VN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-GB">
                <a:latin typeface="Times New Roman" panose="02020603050405020304"/>
                <a:cs typeface="Calibri" panose="020F0502020204030204"/>
              </a:rPr>
              <a:t>Feature space attack: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chỉ</a:t>
            </a:r>
            <a:r>
              <a:rPr lang="en-GB">
                <a:latin typeface="Times New Roman" panose="02020603050405020304"/>
                <a:cs typeface="Calibri" panose="020F0502020204030204"/>
              </a:rPr>
              <a:t>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tạo</a:t>
            </a:r>
            <a:r>
              <a:rPr lang="en-GB">
                <a:latin typeface="Times New Roman" panose="02020603050405020304"/>
                <a:cs typeface="Calibri" panose="020F0502020204030204"/>
              </a:rPr>
              <a:t>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ra</a:t>
            </a:r>
            <a:r>
              <a:rPr lang="en-GB">
                <a:latin typeface="Times New Roman" panose="02020603050405020304"/>
                <a:cs typeface="Calibri" panose="020F0502020204030204"/>
              </a:rPr>
              <a:t>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các</a:t>
            </a:r>
            <a:r>
              <a:rPr lang="en-GB">
                <a:latin typeface="Times New Roman" panose="02020603050405020304"/>
                <a:cs typeface="Calibri" panose="020F0502020204030204"/>
              </a:rPr>
              <a:t> vector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đặc</a:t>
            </a:r>
            <a:r>
              <a:rPr lang="en-GB">
                <a:latin typeface="Times New Roman" panose="02020603050405020304"/>
                <a:cs typeface="Calibri" panose="020F0502020204030204"/>
              </a:rPr>
              <a:t>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trưng</a:t>
            </a:r>
            <a:r>
              <a:rPr lang="en-GB">
                <a:latin typeface="Times New Roman" panose="02020603050405020304"/>
                <a:cs typeface="Calibri" panose="020F0502020204030204"/>
              </a:rPr>
              <a:t> 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đối</a:t>
            </a:r>
            <a:r>
              <a:rPr lang="en-GB">
                <a:latin typeface="Times New Roman" panose="02020603050405020304"/>
                <a:cs typeface="Calibri" panose="020F0502020204030204"/>
              </a:rPr>
              <a:t> </a:t>
            </a:r>
            <a:r>
              <a:rPr lang="en-GB" err="1">
                <a:latin typeface="Times New Roman" panose="02020603050405020304"/>
                <a:cs typeface="Calibri" panose="020F0502020204030204"/>
              </a:rPr>
              <a:t>kháng</a:t>
            </a:r>
            <a:endParaRPr lang="en-GB" err="1">
              <a:latin typeface="Times New Roman" panose="02020603050405020304"/>
              <a:cs typeface="Calibri" panose="020F0502020204030204"/>
            </a:endParaRPr>
          </a:p>
          <a:p>
            <a:pPr marL="457200" indent="-228600">
              <a:spcBef>
                <a:spcPts val="0"/>
              </a:spcBef>
            </a:pPr>
            <a:r>
              <a:rPr lang="en-GB">
                <a:latin typeface="Times New Roman" panose="02020603050405020304"/>
              </a:rPr>
              <a:t>End-to-end attack: </a:t>
            </a:r>
            <a:r>
              <a:rPr lang="en-GB" err="1">
                <a:latin typeface="Times New Roman" panose="02020603050405020304"/>
              </a:rPr>
              <a:t>tạo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ra</a:t>
            </a:r>
            <a:r>
              <a:rPr lang="en-GB">
                <a:latin typeface="Times New Roman" panose="02020603050405020304"/>
              </a:rPr>
              <a:t> </a:t>
            </a:r>
            <a:r>
              <a:rPr lang="en-GB" err="1">
                <a:latin typeface="Times New Roman" panose="02020603050405020304"/>
              </a:rPr>
              <a:t>các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mẫu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lưu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lượng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truy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cập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mạng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thực</a:t>
            </a:r>
            <a:r>
              <a:rPr lang="en-GB">
                <a:latin typeface="Times New Roman" panose="02020603050405020304"/>
              </a:rPr>
              <a:t> </a:t>
            </a:r>
            <a:r>
              <a:rPr lang="en-GB" err="1">
                <a:latin typeface="Times New Roman" panose="02020603050405020304"/>
              </a:rPr>
              <a:t>tế</a:t>
            </a:r>
            <a:endParaRPr lang="en-GB">
              <a:latin typeface="Times New Roman" panose="02020603050405020304"/>
            </a:endParaRPr>
          </a:p>
          <a:p>
            <a:pPr lvl="0" rtl="0">
              <a:spcBef>
                <a:spcPts val="0"/>
              </a:spcBef>
              <a:buFont typeface="Quattrocento Sans" panose="020B0502050000020003"/>
              <a:buNone/>
            </a:pPr>
          </a:p>
          <a:p>
            <a:pPr lvl="0" rtl="0">
              <a:spcBef>
                <a:spcPts val="0"/>
              </a:spcBef>
              <a:buFont typeface="Quattrocento Sans" panose="020B0502050000020003"/>
              <a:buNone/>
            </a:pPr>
            <a:endParaRPr lang="en-GB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510" y="84932"/>
            <a:ext cx="8820614" cy="49178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423848" cy="1159799"/>
          </a:xfrm>
        </p:spPr>
        <p:txBody>
          <a:bodyPr lIns="91425" tIns="91425" rIns="91425" bIns="91425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>
                <a:highlight>
                  <a:srgbClr val="FFCD00"/>
                </a:highlight>
              </a:rPr>
              <a:t>Threat model – System </a:t>
            </a:r>
            <a:r>
              <a:rPr lang="en-GB" sz="3300" err="1">
                <a:highlight>
                  <a:srgbClr val="FFCD00"/>
                </a:highlight>
              </a:rPr>
              <a:t>Framwork</a:t>
            </a:r>
            <a:endParaRPr lang="en-GB" sz="3300">
              <a:highlight>
                <a:srgbClr val="FFCD00"/>
              </a:highlight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500" err="1"/>
              <a:t>Threat</a:t>
            </a:r>
            <a:r>
              <a:rPr lang="vi-VN" sz="2500"/>
              <a:t> </a:t>
            </a:r>
            <a:r>
              <a:rPr lang="vi-VN" sz="2500" err="1"/>
              <a:t>Model</a:t>
            </a:r>
            <a:endParaRPr lang="vi-VN" sz="2500"/>
          </a:p>
        </p:txBody>
      </p:sp>
      <p:grpSp>
        <p:nvGrpSpPr>
          <p:cNvPr id="8" name="Shape 145"/>
          <p:cNvGrpSpPr/>
          <p:nvPr/>
        </p:nvGrpSpPr>
        <p:grpSpPr>
          <a:xfrm>
            <a:off x="916464" y="1019746"/>
            <a:ext cx="214625" cy="214623"/>
            <a:chOff x="2594050" y="1631825"/>
            <a:chExt cx="439625" cy="439625"/>
          </a:xfrm>
        </p:grpSpPr>
        <p:sp>
          <p:nvSpPr>
            <p:cNvPr id="4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5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7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9" name="Hộp Văn bản 8"/>
          <p:cNvSpPr txBox="1"/>
          <p:nvPr/>
        </p:nvSpPr>
        <p:spPr>
          <a:xfrm>
            <a:off x="455543" y="1742453"/>
            <a:ext cx="580776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vi-VN" sz="3000" i="1"/>
              <a:t>1.Adversary’s </a:t>
            </a:r>
            <a:r>
              <a:rPr lang="vi-VN" sz="3000" i="1" err="1"/>
              <a:t>goal</a:t>
            </a:r>
            <a:r>
              <a:rPr lang="vi-VN" sz="3000" i="1"/>
              <a:t> </a:t>
            </a:r>
            <a:endParaRPr lang="vi-VN" sz="3000" i="1"/>
          </a:p>
          <a:p>
            <a:r>
              <a:rPr lang="vi-VN" sz="3000" i="1"/>
              <a:t>2.Adversary’s </a:t>
            </a:r>
            <a:r>
              <a:rPr lang="vi-VN" sz="3000" i="1" err="1"/>
              <a:t>knowledge</a:t>
            </a:r>
            <a:endParaRPr lang="vi-VN" sz="3000" i="1"/>
          </a:p>
          <a:p>
            <a:r>
              <a:rPr lang="vi-VN" sz="3000" i="1"/>
              <a:t>3.Adversary’s </a:t>
            </a:r>
            <a:r>
              <a:rPr lang="vi-VN" sz="3000" i="1" err="1"/>
              <a:t>capability</a:t>
            </a:r>
            <a:endParaRPr lang="vi-VN" sz="3000" i="1"/>
          </a:p>
          <a:p>
            <a:endParaRPr lang="vi-V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văn bản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52" y="2564"/>
            <a:ext cx="8499612" cy="51383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/>
          <p:cNvSpPr>
            <a:spLocks noGrp="1"/>
          </p:cNvSpPr>
          <p:nvPr>
            <p:ph type="body" idx="1"/>
          </p:nvPr>
        </p:nvSpPr>
        <p:spPr>
          <a:xfrm>
            <a:off x="2005264" y="2065643"/>
            <a:ext cx="4933800" cy="819899"/>
          </a:xfrm>
        </p:spPr>
        <p:txBody>
          <a:bodyPr/>
          <a:lstStyle/>
          <a:p>
            <a:r>
              <a:rPr lang="en-GB" sz="3000" b="1"/>
              <a:t>  System Design</a:t>
            </a:r>
            <a:endParaRPr lang="vi-VN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15" y="336056"/>
            <a:ext cx="5098613" cy="307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Hộp Văn bản 2"/>
          <p:cNvSpPr txBox="1"/>
          <p:nvPr/>
        </p:nvSpPr>
        <p:spPr>
          <a:xfrm>
            <a:off x="5143500" y="197303"/>
            <a:ext cx="3931555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vi-VN"/>
              <a:t>Bao gồm 2 thành phần chính : </a:t>
            </a:r>
            <a:r>
              <a:rPr lang="vi-VN" err="1"/>
              <a:t>Agent</a:t>
            </a:r>
            <a:r>
              <a:rPr lang="vi-VN"/>
              <a:t> và </a:t>
            </a:r>
            <a:r>
              <a:rPr lang="vi-VN" err="1"/>
              <a:t>Environment</a:t>
            </a:r>
            <a:endParaRPr lang="vi-VN" err="1"/>
          </a:p>
          <a:p>
            <a:endParaRPr lang="vi-VN"/>
          </a:p>
          <a:p>
            <a:pPr marL="285750" indent="-285750">
              <a:buFont typeface="Calibri" panose="020F0502020204030204"/>
              <a:buChar char="-"/>
            </a:pPr>
            <a:r>
              <a:rPr lang="vi-VN" err="1"/>
              <a:t>Enviroment</a:t>
            </a:r>
            <a:r>
              <a:rPr lang="vi-VN"/>
              <a:t> </a:t>
            </a:r>
            <a:endParaRPr lang="vi-VN"/>
          </a:p>
          <a:p>
            <a:pPr marL="285750" indent="-285750">
              <a:buFont typeface="Calibri" panose="020F0502020204030204"/>
              <a:buChar char="-"/>
            </a:pPr>
            <a:endParaRPr lang="vi-VN"/>
          </a:p>
          <a:p>
            <a:r>
              <a:rPr lang="vi-VN"/>
              <a:t>+ </a:t>
            </a:r>
            <a:r>
              <a:rPr lang="vi-VN" err="1"/>
              <a:t>State</a:t>
            </a:r>
            <a:r>
              <a:rPr lang="vi-VN"/>
              <a:t> </a:t>
            </a:r>
            <a:r>
              <a:rPr lang="vi-VN" err="1"/>
              <a:t>generator</a:t>
            </a:r>
            <a:r>
              <a:rPr lang="vi-VN"/>
              <a:t> : mô tả trạng thái mẫu hiện tại và giúp </a:t>
            </a:r>
            <a:r>
              <a:rPr lang="vi-VN" err="1"/>
              <a:t>agent</a:t>
            </a:r>
            <a:r>
              <a:rPr lang="vi-VN"/>
              <a:t> đưa ra quyết định hành động.</a:t>
            </a:r>
            <a:endParaRPr lang="vi-VN"/>
          </a:p>
          <a:p>
            <a:endParaRPr lang="vi-VN"/>
          </a:p>
          <a:p>
            <a:r>
              <a:rPr lang="vi-VN"/>
              <a:t>+ </a:t>
            </a:r>
            <a:r>
              <a:rPr lang="vi-VN" err="1"/>
              <a:t>Botnet</a:t>
            </a:r>
            <a:r>
              <a:rPr lang="vi-VN"/>
              <a:t> </a:t>
            </a:r>
            <a:r>
              <a:rPr lang="vi-VN" err="1"/>
              <a:t>detector</a:t>
            </a:r>
            <a:r>
              <a:rPr lang="vi-VN"/>
              <a:t> : Mục tiêu cần </a:t>
            </a:r>
            <a:r>
              <a:rPr lang="vi-VN" err="1"/>
              <a:t>bypass</a:t>
            </a:r>
            <a:r>
              <a:rPr lang="vi-VN"/>
              <a:t> , dự đoán lưu lương và trả về </a:t>
            </a:r>
            <a:r>
              <a:rPr lang="vi-VN" err="1"/>
              <a:t>agent</a:t>
            </a:r>
            <a:r>
              <a:rPr lang="vi-VN"/>
              <a:t> 1 </a:t>
            </a:r>
            <a:r>
              <a:rPr lang="vi-VN" err="1"/>
              <a:t>reward</a:t>
            </a:r>
            <a:r>
              <a:rPr lang="vi-VN"/>
              <a:t>  {0;R}</a:t>
            </a:r>
            <a:endParaRPr lang="vi-VN"/>
          </a:p>
          <a:p>
            <a:endParaRPr lang="vi-VN"/>
          </a:p>
          <a:p>
            <a:pPr marL="285750" indent="-285750">
              <a:buFont typeface="Calibri" panose="020F0502020204030204"/>
              <a:buChar char="-"/>
            </a:pPr>
            <a:r>
              <a:rPr lang="vi-VN" err="1"/>
              <a:t>Agent</a:t>
            </a:r>
            <a:r>
              <a:rPr lang="vi-VN"/>
              <a:t> </a:t>
            </a:r>
            <a:endParaRPr lang="vi-VN"/>
          </a:p>
          <a:p>
            <a:r>
              <a:rPr lang="vi-VN"/>
              <a:t>+ </a:t>
            </a:r>
            <a:r>
              <a:rPr lang="vi-VN" err="1"/>
              <a:t>State</a:t>
            </a:r>
            <a:r>
              <a:rPr lang="vi-VN"/>
              <a:t> sẽ tạo trạng thái s dựa trên mẫu đầu vào.</a:t>
            </a:r>
            <a:endParaRPr lang="vi-VN"/>
          </a:p>
          <a:p>
            <a:r>
              <a:rPr lang="vi-VN"/>
              <a:t>+  </a:t>
            </a:r>
            <a:r>
              <a:rPr lang="vi-VN" err="1"/>
              <a:t>Agent</a:t>
            </a:r>
            <a:r>
              <a:rPr lang="vi-VN"/>
              <a:t> nhận biết </a:t>
            </a:r>
            <a:r>
              <a:rPr lang="vi-VN" err="1"/>
              <a:t>state</a:t>
            </a:r>
            <a:r>
              <a:rPr lang="vi-VN"/>
              <a:t> và chọn một </a:t>
            </a:r>
            <a:r>
              <a:rPr lang="vi-VN" err="1"/>
              <a:t>action</a:t>
            </a:r>
            <a:r>
              <a:rPr lang="vi-VN"/>
              <a:t> a từ </a:t>
            </a:r>
            <a:r>
              <a:rPr lang="vi-VN" err="1"/>
              <a:t>action</a:t>
            </a:r>
            <a:r>
              <a:rPr lang="vi-VN"/>
              <a:t> </a:t>
            </a:r>
            <a:r>
              <a:rPr lang="vi-VN" err="1"/>
              <a:t>space</a:t>
            </a:r>
            <a:r>
              <a:rPr lang="vi-VN"/>
              <a:t> để sửa đổi mẫu luồng </a:t>
            </a:r>
            <a:r>
              <a:rPr lang="vi-VN" err="1"/>
              <a:t>botnet</a:t>
            </a:r>
            <a:r>
              <a:rPr lang="vi-VN"/>
              <a:t> theo thuật toán RL. Mẫu đã sửa đổi được nhập vào </a:t>
            </a:r>
            <a:r>
              <a:rPr lang="vi-VN" err="1"/>
              <a:t>detector</a:t>
            </a:r>
            <a:r>
              <a:rPr lang="vi-VN"/>
              <a:t> </a:t>
            </a:r>
            <a:r>
              <a:rPr lang="vi-VN" err="1"/>
              <a:t>botnet</a:t>
            </a:r>
            <a:r>
              <a:rPr lang="vi-VN"/>
              <a:t> và thu được kết quả dự đoán. </a:t>
            </a:r>
            <a:endParaRPr lang="vi-VN"/>
          </a:p>
          <a:p>
            <a:r>
              <a:rPr lang="vi-VN"/>
              <a:t>+ </a:t>
            </a:r>
            <a:r>
              <a:rPr lang="vi-VN" err="1"/>
              <a:t>Agent</a:t>
            </a:r>
            <a:r>
              <a:rPr lang="vi-VN"/>
              <a:t> nhận </a:t>
            </a:r>
            <a:r>
              <a:rPr lang="vi-VN" err="1"/>
              <a:t>reward</a:t>
            </a:r>
            <a:r>
              <a:rPr lang="vi-VN"/>
              <a:t> r theo </a:t>
            </a:r>
            <a:r>
              <a:rPr lang="vi-VN" err="1"/>
              <a:t>binary</a:t>
            </a:r>
            <a:r>
              <a:rPr lang="vi-VN"/>
              <a:t> </a:t>
            </a:r>
            <a:r>
              <a:rPr lang="vi-VN" err="1"/>
              <a:t>feedbacks</a:t>
            </a:r>
            <a:r>
              <a:rPr lang="vi-VN"/>
              <a:t> và trình tạo trạng thái tạo trạng thái tiếp theo </a:t>
            </a:r>
            <a:r>
              <a:rPr lang="vi-VN" err="1"/>
              <a:t>theo</a:t>
            </a:r>
            <a:r>
              <a:rPr lang="vi-VN"/>
              <a:t> mẫu đã sửa đổi.</a:t>
            </a:r>
            <a:endParaRPr lang="vi-VN"/>
          </a:p>
          <a:p>
            <a:pPr marL="285750" indent="-285750">
              <a:buFont typeface="Calibri" panose="020F0502020204030204"/>
              <a:buChar char="-"/>
            </a:pPr>
            <a:endParaRPr lang="vi-V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285" y="731360"/>
            <a:ext cx="4953429" cy="36807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7026184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vi-VN" sz="2500" b="0" dirty="0">
                <a:latin typeface="Arial" panose="020B0604020202020204"/>
                <a:cs typeface="Arial" panose="020B0604020202020204"/>
              </a:rPr>
              <a:t>DQN (</a:t>
            </a:r>
            <a:r>
              <a:rPr lang="vi-VN" sz="2500" b="0" dirty="0" err="1">
                <a:latin typeface="Arial" panose="020B0604020202020204"/>
                <a:cs typeface="Arial" panose="020B0604020202020204"/>
              </a:rPr>
              <a:t>Deep</a:t>
            </a:r>
            <a:r>
              <a:rPr lang="vi-VN" sz="2500" b="0" dirty="0">
                <a:latin typeface="Arial" panose="020B0604020202020204"/>
                <a:cs typeface="Arial" panose="020B0604020202020204"/>
              </a:rPr>
              <a:t> Q </a:t>
            </a:r>
            <a:r>
              <a:rPr lang="vi-VN" sz="2500" b="0" dirty="0" err="1">
                <a:latin typeface="Arial" panose="020B0604020202020204"/>
                <a:cs typeface="Arial" panose="020B0604020202020204"/>
              </a:rPr>
              <a:t>Network</a:t>
            </a:r>
            <a:r>
              <a:rPr lang="vi-VN" sz="2500" b="0" dirty="0">
                <a:latin typeface="Arial" panose="020B0604020202020204"/>
                <a:cs typeface="Arial" panose="020B0604020202020204"/>
              </a:rPr>
              <a:t>)</a:t>
            </a:r>
            <a:br>
              <a:rPr lang="vi-VN" sz="2500" b="0" dirty="0">
                <a:latin typeface="Arial" panose="020B0604020202020204"/>
                <a:cs typeface="Arial" panose="020B0604020202020204"/>
              </a:rPr>
            </a:br>
            <a:r>
              <a:rPr lang="vi-VN" sz="2500" b="0" dirty="0"/>
              <a:t> </a:t>
            </a:r>
            <a:r>
              <a:rPr lang="vi-VN" sz="2500" b="0" dirty="0" err="1"/>
              <a:t>off-policy</a:t>
            </a:r>
            <a:r>
              <a:rPr lang="vi-VN" sz="2500" b="0" dirty="0"/>
              <a:t> </a:t>
            </a:r>
            <a:r>
              <a:rPr lang="vi-VN" sz="2500" b="0" dirty="0" err="1"/>
              <a:t>temporal-difference</a:t>
            </a:r>
            <a:r>
              <a:rPr lang="vi-VN" sz="2500" b="0" dirty="0"/>
              <a:t> (TD) </a:t>
            </a:r>
            <a:r>
              <a:rPr lang="vi-VN" sz="2500" b="0" dirty="0" err="1"/>
              <a:t>method</a:t>
            </a:r>
            <a:endParaRPr lang="vi-VN" sz="2500" dirty="0"/>
          </a:p>
        </p:txBody>
      </p:sp>
      <p:grpSp>
        <p:nvGrpSpPr>
          <p:cNvPr id="191" name="Shape 19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2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pic>
        <p:nvPicPr>
          <p:cNvPr id="2" name="Hình ảnh 2" descr="Ảnh có chứa văn bản, bức thư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99" y="1745428"/>
            <a:ext cx="5509985" cy="1153715"/>
          </a:xfrm>
          <a:prstGeom prst="rect">
            <a:avLst/>
          </a:prstGeom>
        </p:spPr>
      </p:pic>
      <p:sp>
        <p:nvSpPr>
          <p:cNvPr id="3" name="Hộp Văn bản 2"/>
          <p:cNvSpPr txBox="1"/>
          <p:nvPr/>
        </p:nvSpPr>
        <p:spPr>
          <a:xfrm>
            <a:off x="950687" y="3277507"/>
            <a:ext cx="587284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err="1">
                <a:solidFill>
                  <a:schemeClr val="tx1"/>
                </a:solidFill>
                <a:latin typeface="-apple-system"/>
              </a:rPr>
              <a:t>Sử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dụng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mạng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nơ-ron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sâu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để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ước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lượng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hàm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giá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trị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hành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động</a:t>
            </a:r>
            <a:r>
              <a:rPr lang="en-US">
                <a:solidFill>
                  <a:schemeClr val="tx1"/>
                </a:solidFill>
                <a:latin typeface="-apple-system"/>
              </a:rPr>
              <a:t> </a:t>
            </a:r>
            <a:endParaRPr lang="en-US" err="1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-apple-system"/>
              </a:rPr>
              <a:t>(action-value function)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trên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một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tập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các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trạng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thái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và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hành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động</a:t>
            </a:r>
            <a:r>
              <a:rPr lang="en-US">
                <a:solidFill>
                  <a:schemeClr val="tx1"/>
                </a:solidFill>
                <a:latin typeface="-apple-system"/>
              </a:rPr>
              <a:t>. 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  <a:latin typeface="-apple-system"/>
            </a:endParaRPr>
          </a:p>
          <a:p>
            <a:r>
              <a:rPr lang="en-US" err="1">
                <a:solidFill>
                  <a:schemeClr val="tx1"/>
                </a:solidFill>
                <a:latin typeface="-apple-system"/>
              </a:rPr>
              <a:t>Dựa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trên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giá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trị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này</a:t>
            </a:r>
            <a:r>
              <a:rPr lang="en-US">
                <a:solidFill>
                  <a:schemeClr val="tx1"/>
                </a:solidFill>
                <a:latin typeface="-apple-system"/>
              </a:rPr>
              <a:t>,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một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chính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sách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tối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ưu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có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thể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được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suy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ra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bằng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cách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chọn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hành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động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có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giá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trị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cao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nhất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tại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mỗi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trạng</a:t>
            </a:r>
            <a:r>
              <a:rPr lang="en-US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err="1">
                <a:solidFill>
                  <a:schemeClr val="tx1"/>
                </a:solidFill>
                <a:latin typeface="-apple-system"/>
              </a:rPr>
              <a:t>thái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335893" y="773839"/>
            <a:ext cx="6064612" cy="1007099"/>
          </a:xfrm>
        </p:spPr>
        <p:txBody>
          <a:bodyPr/>
          <a:lstStyle/>
          <a:p>
            <a:r>
              <a:rPr lang="vi-VN"/>
              <a:t>SARSA (</a:t>
            </a:r>
            <a:r>
              <a:rPr lang="vi-VN" err="1"/>
              <a:t>State</a:t>
            </a:r>
            <a:r>
              <a:rPr lang="vi-VN"/>
              <a:t>–</a:t>
            </a:r>
            <a:r>
              <a:rPr lang="vi-VN" err="1"/>
              <a:t>action</a:t>
            </a:r>
            <a:r>
              <a:rPr lang="vi-VN"/>
              <a:t>–</a:t>
            </a:r>
            <a:r>
              <a:rPr lang="vi-VN" err="1"/>
              <a:t>reward</a:t>
            </a:r>
            <a:r>
              <a:rPr lang="vi-VN"/>
              <a:t>–</a:t>
            </a:r>
            <a:r>
              <a:rPr lang="vi-VN" err="1"/>
              <a:t>state</a:t>
            </a:r>
            <a:r>
              <a:rPr lang="vi-VN"/>
              <a:t>–</a:t>
            </a:r>
            <a:r>
              <a:rPr lang="vi-VN" err="1"/>
              <a:t>action</a:t>
            </a:r>
            <a:r>
              <a:rPr lang="vi-VN"/>
              <a:t>)</a:t>
            </a:r>
            <a:br>
              <a:rPr lang="vi-VN"/>
            </a:br>
            <a:br>
              <a:rPr lang="vi-VN"/>
            </a:br>
            <a:r>
              <a:rPr lang="vi-VN" b="0"/>
              <a:t> </a:t>
            </a:r>
            <a:r>
              <a:rPr lang="vi-VN" b="0" err="1"/>
              <a:t>on-policy</a:t>
            </a:r>
            <a:r>
              <a:rPr lang="vi-VN" b="0"/>
              <a:t> </a:t>
            </a:r>
            <a:r>
              <a:rPr lang="vi-VN" b="0" err="1"/>
              <a:t>temporal-difference</a:t>
            </a:r>
            <a:r>
              <a:rPr lang="vi-VN" b="0"/>
              <a:t> (TD) </a:t>
            </a:r>
            <a:r>
              <a:rPr lang="vi-VN" b="0" err="1"/>
              <a:t>method</a:t>
            </a:r>
            <a:endParaRPr lang="vi-VN" err="1"/>
          </a:p>
        </p:txBody>
      </p:sp>
      <p:pic>
        <p:nvPicPr>
          <p:cNvPr id="3" name="Hình ảnh 3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14" y="1879212"/>
            <a:ext cx="6507842" cy="532363"/>
          </a:xfrm>
          <a:prstGeom prst="rect">
            <a:avLst/>
          </a:prstGeom>
        </p:spPr>
      </p:pic>
      <p:sp>
        <p:nvSpPr>
          <p:cNvPr id="4" name="Hộp Văn bản 3"/>
          <p:cNvSpPr txBox="1"/>
          <p:nvPr/>
        </p:nvSpPr>
        <p:spPr>
          <a:xfrm>
            <a:off x="419553" y="2685143"/>
            <a:ext cx="756012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Calibri" panose="020F0502020204030204"/>
              <a:buChar char="-"/>
            </a:pPr>
            <a:r>
              <a:rPr lang="vi-VN">
                <a:solidFill>
                  <a:schemeClr val="tx1"/>
                </a:solidFill>
              </a:rPr>
              <a:t>Thuật toán  xây dựng trên khái niệm học tăng cường trực tiếp (</a:t>
            </a:r>
            <a:r>
              <a:rPr lang="vi-VN" err="1">
                <a:solidFill>
                  <a:schemeClr val="tx1"/>
                </a:solidFill>
              </a:rPr>
              <a:t>on-policy</a:t>
            </a:r>
            <a:r>
              <a:rPr lang="vi-VN">
                <a:solidFill>
                  <a:schemeClr val="tx1"/>
                </a:solidFill>
              </a:rPr>
              <a:t>), trong đó một chính sách mới được học trên cùng một chính sách </a:t>
            </a:r>
            <a:r>
              <a:rPr lang="vi-VN" err="1">
                <a:solidFill>
                  <a:schemeClr val="tx1"/>
                </a:solidFill>
              </a:rPr>
              <a:t>agent</a:t>
            </a:r>
            <a:r>
              <a:rPr lang="vi-VN">
                <a:solidFill>
                  <a:schemeClr val="tx1"/>
                </a:solidFill>
              </a:rPr>
              <a:t> đã sử dụng để tương tác với môi trường.</a:t>
            </a:r>
            <a:endParaRPr lang="vi-VN">
              <a:solidFill>
                <a:schemeClr val="tx1"/>
              </a:solidFill>
            </a:endParaRPr>
          </a:p>
          <a:p>
            <a:endParaRPr lang="vi-VN">
              <a:solidFill>
                <a:schemeClr val="tx1"/>
              </a:solidFill>
            </a:endParaRPr>
          </a:p>
          <a:p>
            <a:pPr marL="285750" indent="-285750">
              <a:buFont typeface="Calibri" panose="020F0502020204030204"/>
              <a:buChar char="-"/>
            </a:pPr>
            <a:r>
              <a:rPr lang="vi-VN">
                <a:solidFill>
                  <a:schemeClr val="tx1"/>
                </a:solidFill>
              </a:rPr>
              <a:t>SARSA ước tính hàm giá trị hành động cho từng cặp trạng thái-hành động và tối ưu hóa chính sách bằng cách cập nhật giá trị này theo quy tắc SARSA.</a:t>
            </a:r>
            <a:endParaRPr lang="vi-V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/>
          <p:cNvSpPr txBox="1"/>
          <p:nvPr/>
        </p:nvSpPr>
        <p:spPr>
          <a:xfrm>
            <a:off x="2105050" y="2238000"/>
            <a:ext cx="4933800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b" anchorCtr="0">
            <a:normAutofit/>
          </a:bodyPr>
          <a:lstStyle/>
          <a:p>
            <a:pPr algn="ctr">
              <a:spcAft>
                <a:spcPts val="600"/>
              </a:spcAft>
              <a:buClr>
                <a:srgbClr val="FFCD00"/>
              </a:buClr>
              <a:buSzPct val="100000"/>
              <a:buFont typeface="Lora"/>
              <a:buChar char="◉"/>
            </a:pPr>
            <a:r>
              <a:rPr lang="en-US" sz="2400" b="0" i="1" u="none" strike="noStrike" cap="none">
                <a:latin typeface="Lora"/>
                <a:ea typeface="Lora"/>
                <a:cs typeface="Lora"/>
                <a:sym typeface="Lora"/>
                <a:rtl val="0"/>
              </a:rPr>
              <a:t>POSTER </a:t>
            </a:r>
            <a:endParaRPr lang="en-US" sz="2400" b="0" i="1" u="none" strike="noStrike" cap="none">
              <a:latin typeface="Lora"/>
              <a:ea typeface="Lora"/>
              <a:cs typeface="Lora"/>
              <a:sym typeface="Lora"/>
              <a:rtl val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b="0" err="1"/>
              <a:t>Experimental</a:t>
            </a:r>
            <a:r>
              <a:rPr lang="vi-VN" b="0"/>
              <a:t> </a:t>
            </a:r>
            <a:r>
              <a:rPr lang="vi-VN" b="0" err="1"/>
              <a:t>setup</a:t>
            </a:r>
            <a:endParaRPr lang="vi-VN" err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/>
          <p:cNvSpPr>
            <a:spLocks noGrp="1"/>
          </p:cNvSpPr>
          <p:nvPr>
            <p:ph type="body" idx="1"/>
          </p:nvPr>
        </p:nvSpPr>
        <p:spPr>
          <a:xfrm>
            <a:off x="2005264" y="2065643"/>
            <a:ext cx="4933800" cy="819899"/>
          </a:xfrm>
        </p:spPr>
        <p:txBody>
          <a:bodyPr/>
          <a:lstStyle/>
          <a:p>
            <a:r>
              <a:rPr lang="en-GB" sz="3000" i="0" err="1"/>
              <a:t>Implermentation</a:t>
            </a:r>
            <a:endParaRPr lang="vi-VN" sz="3000" err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/>
          <p:cNvSpPr txBox="1"/>
          <p:nvPr/>
        </p:nvSpPr>
        <p:spPr>
          <a:xfrm>
            <a:off x="756634" y="2515500"/>
            <a:ext cx="3931555" cy="2385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Calibri" panose="020F0502020204030204"/>
              <a:buChar char="-"/>
            </a:pPr>
            <a:r>
              <a:rPr lang="vi-VN" sz="1500"/>
              <a:t>Dùng </a:t>
            </a:r>
            <a:r>
              <a:rPr lang="vi-VN" sz="1500" err="1"/>
              <a:t>adversarial</a:t>
            </a:r>
            <a:r>
              <a:rPr lang="vi-VN" sz="1500"/>
              <a:t> </a:t>
            </a:r>
            <a:r>
              <a:rPr lang="vi-VN" sz="1500" err="1"/>
              <a:t>proxy</a:t>
            </a:r>
            <a:r>
              <a:rPr lang="vi-VN" sz="1500"/>
              <a:t> có thể dễ dàng triển khai ở phía </a:t>
            </a:r>
            <a:r>
              <a:rPr lang="vi-VN" sz="1500" err="1"/>
              <a:t>botmaster</a:t>
            </a:r>
            <a:endParaRPr lang="vi-VN" sz="1500"/>
          </a:p>
          <a:p>
            <a:pPr marL="285750" indent="-285750">
              <a:buFont typeface="Calibri" panose="020F0502020204030204"/>
              <a:buChar char="-"/>
            </a:pPr>
            <a:r>
              <a:rPr lang="vi-VN" sz="1500"/>
              <a:t>Bằng cách cập nhật </a:t>
            </a:r>
            <a:r>
              <a:rPr lang="vi-VN" sz="1500" err="1"/>
              <a:t>bot</a:t>
            </a:r>
            <a:r>
              <a:rPr lang="vi-VN" sz="1500"/>
              <a:t> thông qua C&amp;C, </a:t>
            </a:r>
            <a:r>
              <a:rPr lang="vi-VN" sz="1500" err="1"/>
              <a:t>attacker</a:t>
            </a:r>
            <a:r>
              <a:rPr lang="vi-VN" sz="1500"/>
              <a:t> có thể đạt được mà </a:t>
            </a:r>
            <a:r>
              <a:rPr lang="vi-VN" sz="1500" err="1"/>
              <a:t>ko</a:t>
            </a:r>
            <a:r>
              <a:rPr lang="vi-VN" sz="1500"/>
              <a:t> cần sửa đổi phức tạp</a:t>
            </a:r>
            <a:endParaRPr lang="vi-VN" sz="1500"/>
          </a:p>
          <a:p>
            <a:pPr marL="285750" indent="-285750">
              <a:buFont typeface="Calibri" panose="020F0502020204030204"/>
              <a:buChar char="-"/>
            </a:pPr>
            <a:r>
              <a:rPr lang="vi-VN" sz="1500" err="1"/>
              <a:t>Adversarial</a:t>
            </a:r>
            <a:r>
              <a:rPr lang="vi-VN" sz="1500"/>
              <a:t> </a:t>
            </a:r>
            <a:r>
              <a:rPr lang="vi-VN" sz="1500" err="1"/>
              <a:t>proxy</a:t>
            </a:r>
            <a:r>
              <a:rPr lang="vi-VN" sz="1500"/>
              <a:t> với </a:t>
            </a:r>
            <a:r>
              <a:rPr lang="vi-VN" sz="1500" err="1"/>
              <a:t>agent</a:t>
            </a:r>
            <a:r>
              <a:rPr lang="vi-VN" sz="1500"/>
              <a:t> RL được đào tạo có thể thực hiện các hành động gia tăng luồng </a:t>
            </a:r>
            <a:r>
              <a:rPr lang="vi-VN" sz="1500" err="1"/>
              <a:t>botnet</a:t>
            </a:r>
            <a:r>
              <a:rPr lang="vi-VN" sz="1500"/>
              <a:t> cho đến khi nó vượt qua bộ phát hiện thành công</a:t>
            </a:r>
            <a:endParaRPr lang="vi-VN" sz="1500"/>
          </a:p>
          <a:p>
            <a:pPr marL="285750" indent="-285750">
              <a:buFont typeface="Calibri" panose="020F0502020204030204"/>
              <a:buChar char="-"/>
            </a:pPr>
            <a:endParaRPr lang="vi-VN"/>
          </a:p>
        </p:txBody>
      </p:sp>
      <p:pic>
        <p:nvPicPr>
          <p:cNvPr id="4" name="Hình ảnh 4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34" y="104894"/>
            <a:ext cx="6703452" cy="23096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/>
          <p:cNvSpPr>
            <a:spLocks noGrp="1"/>
          </p:cNvSpPr>
          <p:nvPr>
            <p:ph type="body" idx="1"/>
          </p:nvPr>
        </p:nvSpPr>
        <p:spPr>
          <a:xfrm>
            <a:off x="2005264" y="2065643"/>
            <a:ext cx="4933800" cy="819899"/>
          </a:xfrm>
        </p:spPr>
        <p:txBody>
          <a:bodyPr/>
          <a:lstStyle/>
          <a:p>
            <a:r>
              <a:rPr lang="en-GB" sz="3000" i="0"/>
              <a:t>Dataset</a:t>
            </a:r>
            <a:endParaRPr lang="vi-VN"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Shape 19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2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3" name="Hộp Văn bản 2"/>
          <p:cNvSpPr txBox="1"/>
          <p:nvPr/>
        </p:nvSpPr>
        <p:spPr>
          <a:xfrm>
            <a:off x="1288758" y="2891140"/>
            <a:ext cx="634774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Calibri" panose="020F0502020204030204"/>
              <a:buChar char="-"/>
            </a:pP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botnet,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kiểm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phỏng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thực</a:t>
            </a:r>
            <a:endParaRPr lang="en-US"/>
          </a:p>
          <a:p>
            <a:endParaRPr lang="en-US"/>
          </a:p>
          <a:p>
            <a:pPr marL="285750" indent="-285750">
              <a:buFont typeface="Calibri" panose="020F0502020204030204"/>
              <a:buChar char="-"/>
            </a:pP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nghiên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bao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kênh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botnet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, bao </a:t>
            </a:r>
            <a:r>
              <a:rPr lang="en-US" err="1"/>
              <a:t>gồm</a:t>
            </a:r>
            <a:r>
              <a:rPr lang="en-US"/>
              <a:t> IRC, HTTP </a:t>
            </a:r>
            <a:r>
              <a:rPr lang="en-US" err="1"/>
              <a:t>và</a:t>
            </a:r>
            <a:r>
              <a:rPr lang="en-US"/>
              <a:t> P2P,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bao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dòng</a:t>
            </a:r>
            <a:r>
              <a:rPr lang="en-US"/>
              <a:t> botnet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cuộc</a:t>
            </a:r>
            <a:r>
              <a:rPr lang="en-US"/>
              <a:t> </a:t>
            </a:r>
            <a:r>
              <a:rPr lang="en-US" err="1"/>
              <a:t>tấn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ẩn</a:t>
            </a:r>
            <a:r>
              <a:rPr lang="en-US"/>
              <a:t> </a:t>
            </a:r>
            <a:r>
              <a:rPr lang="en-US" err="1"/>
              <a:t>náu</a:t>
            </a:r>
            <a:r>
              <a:rPr lang="en-US"/>
              <a:t> </a:t>
            </a:r>
            <a:r>
              <a:rPr lang="en-US" err="1"/>
              <a:t>nâng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.</a:t>
            </a:r>
            <a:endParaRPr lang="en-US"/>
          </a:p>
        </p:txBody>
      </p:sp>
      <p:pic>
        <p:nvPicPr>
          <p:cNvPr id="4" name="Hình ảnh 4" descr="Ảnh có chứa biểu đồ, Hình chữ nhật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364" y="489603"/>
            <a:ext cx="7452037" cy="220831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2" descr="Ảnh có chứa bàn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407" y="652017"/>
            <a:ext cx="8619185" cy="37831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/>
          <p:cNvSpPr>
            <a:spLocks noGrp="1"/>
          </p:cNvSpPr>
          <p:nvPr>
            <p:ph type="body" idx="1"/>
          </p:nvPr>
        </p:nvSpPr>
        <p:spPr>
          <a:xfrm>
            <a:off x="2005264" y="2065643"/>
            <a:ext cx="4933800" cy="819899"/>
          </a:xfrm>
        </p:spPr>
        <p:txBody>
          <a:bodyPr/>
          <a:lstStyle/>
          <a:p>
            <a:r>
              <a:rPr lang="en-GB" sz="3000" i="0"/>
              <a:t>Detector</a:t>
            </a:r>
            <a:endParaRPr lang="vi-VN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Shape 19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2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3" name="Hộp Văn bản 2"/>
          <p:cNvSpPr txBox="1"/>
          <p:nvPr/>
        </p:nvSpPr>
        <p:spPr>
          <a:xfrm>
            <a:off x="652863" y="2834795"/>
            <a:ext cx="791736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Calibri" panose="020F0502020204030204"/>
              <a:buChar char="-"/>
            </a:pPr>
            <a:r>
              <a:rPr lang="en-US"/>
              <a:t>Trình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chịu</a:t>
            </a:r>
            <a:r>
              <a:rPr lang="en-US"/>
              <a:t> </a:t>
            </a:r>
            <a:r>
              <a:rPr lang="en-US" err="1"/>
              <a:t>trách</a:t>
            </a:r>
            <a:r>
              <a:rPr lang="en-US"/>
              <a:t> </a:t>
            </a:r>
            <a:r>
              <a:rPr lang="en-US" err="1"/>
              <a:t>nhiệm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 </a:t>
            </a:r>
            <a:r>
              <a:rPr lang="en-US" err="1"/>
              <a:t>luồng</a:t>
            </a:r>
            <a:r>
              <a:rPr lang="en-US"/>
              <a:t> botnet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sửa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cung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phản</a:t>
            </a:r>
            <a:r>
              <a:rPr lang="en-US"/>
              <a:t> </a:t>
            </a:r>
            <a:r>
              <a:rPr lang="en-US" err="1"/>
              <a:t>hồi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agent ở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nhị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.</a:t>
            </a:r>
            <a:endParaRPr lang="vi-VN"/>
          </a:p>
          <a:p>
            <a:pPr marL="285750" indent="-285750">
              <a:buFont typeface="Calibri" panose="020F0502020204030204"/>
              <a:buChar char="-"/>
            </a:pPr>
            <a:r>
              <a:rPr lang="en-US"/>
              <a:t>Mô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BotCatcher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sâu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do botnet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qua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truy</a:t>
            </a:r>
            <a:r>
              <a:rPr lang="en-US"/>
              <a:t> </a:t>
            </a:r>
            <a:r>
              <a:rPr lang="en-US" err="1"/>
              <a:t>cập</a:t>
            </a:r>
            <a:endParaRPr lang="en-US"/>
          </a:p>
          <a:p>
            <a:pPr marL="285750" indent="-285750">
              <a:buFont typeface="Calibri" panose="020F0502020204030204"/>
              <a:buChar char="-"/>
            </a:pPr>
            <a:r>
              <a:rPr lang="en-US"/>
              <a:t>Mô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XGBoost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 </a:t>
            </a:r>
            <a:r>
              <a:rPr lang="en-US" err="1"/>
              <a:t>cường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dốc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r>
              <a:rPr lang="en-US"/>
              <a:t>. </a:t>
            </a:r>
            <a:endParaRPr lang="en-US"/>
          </a:p>
        </p:txBody>
      </p:sp>
      <p:pic>
        <p:nvPicPr>
          <p:cNvPr id="2" name="Hình ảnh 4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89" y="293719"/>
            <a:ext cx="8200622" cy="219223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76" y="1327451"/>
            <a:ext cx="8920975" cy="2488598"/>
          </a:xfrm>
          <a:prstGeom prst="rect">
            <a:avLst/>
          </a:prstGeom>
        </p:spPr>
      </p:pic>
      <p:sp>
        <p:nvSpPr>
          <p:cNvPr id="4" name="Hộp Văn bản 3"/>
          <p:cNvSpPr txBox="1"/>
          <p:nvPr/>
        </p:nvSpPr>
        <p:spPr>
          <a:xfrm>
            <a:off x="193288" y="817756"/>
            <a:ext cx="2386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: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2007432" y="3425523"/>
            <a:ext cx="5591400" cy="784799"/>
          </a:xfrm>
        </p:spPr>
        <p:txBody>
          <a:bodyPr/>
          <a:lstStyle/>
          <a:p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: OpenAI Gym</a:t>
            </a:r>
            <a:endParaRPr lang="en-US" dirty="0"/>
          </a:p>
          <a:p>
            <a:r>
              <a:rPr lang="en-US" dirty="0"/>
              <a:t>Dataset : CTU , ISOT</a:t>
            </a:r>
            <a:endParaRPr lang="en-US" dirty="0"/>
          </a:p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 : </a:t>
            </a:r>
            <a:r>
              <a:rPr lang="en-US" dirty="0" err="1"/>
              <a:t>keras-rl</a:t>
            </a:r>
            <a:endParaRPr lang="en-US" dirty="0"/>
          </a:p>
        </p:txBody>
      </p:sp>
      <p:sp>
        <p:nvSpPr>
          <p:cNvPr id="2" name="Hộp Văn bản 1"/>
          <p:cNvSpPr txBox="1"/>
          <p:nvPr/>
        </p:nvSpPr>
        <p:spPr>
          <a:xfrm>
            <a:off x="1122769" y="2358462"/>
            <a:ext cx="4029095" cy="949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b" anchorCtr="0">
            <a:normAutofit/>
          </a:bodyPr>
          <a:lstStyle/>
          <a:p>
            <a:pPr algn="ctr">
              <a:spcAft>
                <a:spcPts val="600"/>
              </a:spcAft>
              <a:buSzPct val="100000"/>
            </a:pPr>
            <a:r>
              <a:rPr lang="en-US" sz="3000" b="1" i="0" u="none" strike="noStrike" cap="none" dirty="0" err="1">
                <a:latin typeface="Lora"/>
                <a:ea typeface="Lora"/>
                <a:cs typeface="Lora"/>
                <a:sym typeface="Lora"/>
                <a:rtl val="0"/>
              </a:rPr>
              <a:t>Triển</a:t>
            </a:r>
            <a:r>
              <a:rPr lang="en-US" sz="3000" b="1" i="0" u="none" strike="noStrike" cap="none" dirty="0">
                <a:latin typeface="Lora"/>
                <a:ea typeface="Lora"/>
                <a:cs typeface="Lora"/>
                <a:sym typeface="Lora"/>
                <a:rtl val="0"/>
              </a:rPr>
              <a:t> </a:t>
            </a:r>
            <a:r>
              <a:rPr lang="en-US" sz="3000" b="1" i="0" u="none" strike="noStrike" cap="none" dirty="0" err="1">
                <a:latin typeface="Lora"/>
                <a:ea typeface="Lora"/>
                <a:cs typeface="Lora"/>
                <a:sym typeface="Lora"/>
                <a:rtl val="0"/>
              </a:rPr>
              <a:t>khai</a:t>
            </a:r>
            <a:r>
              <a:rPr lang="en-US" sz="3000" b="1" i="0" u="none" strike="noStrike" cap="none" dirty="0">
                <a:latin typeface="Lora"/>
                <a:ea typeface="Lora"/>
                <a:cs typeface="Lora"/>
                <a:sym typeface="Lora"/>
                <a:rtl val="0"/>
              </a:rPr>
              <a:t> </a:t>
            </a:r>
            <a:endParaRPr lang="en-US" sz="3000" b="1" i="0" u="none" strike="noStrike" cap="none" dirty="0">
              <a:latin typeface="Lora"/>
              <a:ea typeface="Lora"/>
              <a:cs typeface="Lora"/>
              <a:sym typeface="Lora"/>
              <a:rtl val="0"/>
            </a:endParaRPr>
          </a:p>
          <a:p>
            <a:pPr algn="ctr">
              <a:spcAft>
                <a:spcPts val="600"/>
              </a:spcAft>
              <a:buSzPct val="100000"/>
            </a:pPr>
            <a:endParaRPr lang="en-US" sz="3000" b="1" i="0" u="none" strike="noStrike" cap="none" dirty="0">
              <a:latin typeface="Lora"/>
              <a:ea typeface="Lora"/>
              <a:cs typeface="Lora"/>
              <a:sym typeface="Lora"/>
              <a:rtl val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văn bản, ảnh chụp màn hình, Phông chữ, Website&#10;&#10;Mô tả được tạo tự độ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/>
          <p:cNvSpPr txBox="1"/>
          <p:nvPr/>
        </p:nvSpPr>
        <p:spPr>
          <a:xfrm>
            <a:off x="324878" y="489066"/>
            <a:ext cx="2743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vi-VN" sz="3000" dirty="0"/>
              <a:t>SARSA </a:t>
            </a:r>
            <a:r>
              <a:rPr lang="vi-VN" sz="3000" dirty="0" err="1"/>
              <a:t>Agent</a:t>
            </a:r>
            <a:r>
              <a:rPr lang="vi-VN" sz="3000" dirty="0"/>
              <a:t> </a:t>
            </a:r>
            <a:endParaRPr lang="vi-VN" sz="3000" dirty="0"/>
          </a:p>
        </p:txBody>
      </p:sp>
      <p:pic>
        <p:nvPicPr>
          <p:cNvPr id="10" name="Hình ảnh 10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3288" y="489066"/>
            <a:ext cx="3166946" cy="2931299"/>
          </a:xfrm>
          <a:prstGeom prst="rect">
            <a:avLst/>
          </a:prstGeom>
        </p:spPr>
      </p:pic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" y="2407946"/>
            <a:ext cx="5558171" cy="1546553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4215818"/>
            <a:ext cx="6320042" cy="84212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2" descr="Ảnh có chứa biểu đồ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2849" y="776152"/>
            <a:ext cx="3634676" cy="2822742"/>
          </a:xfrm>
          <a:prstGeom prst="rect">
            <a:avLst/>
          </a:prstGeom>
        </p:spPr>
      </p:pic>
      <p:sp>
        <p:nvSpPr>
          <p:cNvPr id="3" name="Hộp Văn bản 2"/>
          <p:cNvSpPr txBox="1"/>
          <p:nvPr/>
        </p:nvSpPr>
        <p:spPr>
          <a:xfrm>
            <a:off x="512336" y="274134"/>
            <a:ext cx="2743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vi-VN" sz="3000" dirty="0"/>
              <a:t>DQN </a:t>
            </a:r>
            <a:r>
              <a:rPr lang="vi-VN" sz="3000" dirty="0" err="1"/>
              <a:t>Agent</a:t>
            </a:r>
            <a:endParaRPr lang="vi-VN" sz="3000" dirty="0"/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" y="2571750"/>
            <a:ext cx="4770533" cy="944962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1" y="3681075"/>
            <a:ext cx="5829539" cy="113625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8" name="Shape 378"/>
          <p:cNvSpPr txBox="1">
            <a:spLocks noGrp="1"/>
          </p:cNvSpPr>
          <p:nvPr>
            <p:ph type="ctrTitle" idx="4294967295"/>
          </p:nvPr>
        </p:nvSpPr>
        <p:spPr>
          <a:xfrm>
            <a:off x="1916082" y="816550"/>
            <a:ext cx="5363543" cy="212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GB" sz="6000" dirty="0"/>
              <a:t>Thanks for watching !</a:t>
            </a:r>
            <a:endParaRPr lang="en-GB" sz="6000" dirty="0"/>
          </a:p>
        </p:txBody>
      </p:sp>
      <p:cxnSp>
        <p:nvCxnSpPr>
          <p:cNvPr id="379" name="Shape 379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410760" y="935431"/>
            <a:ext cx="6538165" cy="19403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r>
              <a:rPr lang="en-GB" b="0"/>
              <a:t>Crafting Adversarial Example to Bypass Flow-&amp;ML- based Botnet Detector via RL</a:t>
            </a:r>
            <a:endParaRPr lang="vi-VN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07009" y="4019442"/>
            <a:ext cx="59966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/>
              <a:t>Subject : Machine Learning for Information Security</a:t>
            </a:r>
            <a:endParaRPr lang="en-US" sz="1800" b="1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232955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Members</a:t>
            </a:r>
            <a:endParaRPr lang="en-GB"/>
          </a:p>
        </p:txBody>
      </p:sp>
      <p:grpSp>
        <p:nvGrpSpPr>
          <p:cNvPr id="77" name="Shape 7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5" name="Hộp Văn bản 4"/>
          <p:cNvSpPr txBox="1"/>
          <p:nvPr/>
        </p:nvSpPr>
        <p:spPr>
          <a:xfrm>
            <a:off x="493665" y="4159368"/>
            <a:ext cx="19243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vi-VN"/>
              <a:t>Quang Thắng</a:t>
            </a:r>
            <a:endParaRPr lang="vi-VN"/>
          </a:p>
        </p:txBody>
      </p:sp>
      <p:sp>
        <p:nvSpPr>
          <p:cNvPr id="10" name="Hộp Văn bản 9"/>
          <p:cNvSpPr txBox="1"/>
          <p:nvPr/>
        </p:nvSpPr>
        <p:spPr>
          <a:xfrm>
            <a:off x="3331972" y="4154036"/>
            <a:ext cx="1915806" cy="316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vi-VN"/>
              <a:t>Thiên Cung</a:t>
            </a:r>
            <a:endParaRPr lang="vi-VN"/>
          </a:p>
        </p:txBody>
      </p:sp>
      <p:sp>
        <p:nvSpPr>
          <p:cNvPr id="11" name="Hộp Văn bản 10"/>
          <p:cNvSpPr txBox="1"/>
          <p:nvPr/>
        </p:nvSpPr>
        <p:spPr>
          <a:xfrm>
            <a:off x="6418712" y="4160434"/>
            <a:ext cx="16854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vi-VN"/>
              <a:t>Trọng Nghĩa</a:t>
            </a:r>
            <a:endParaRPr lang="vi-VN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971739" y="2110340"/>
            <a:ext cx="6603377" cy="2515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  <a:buAutoNum type="arabicPeriod"/>
            </a:pPr>
            <a:r>
              <a:rPr lang="vi-VN" dirty="0"/>
              <a:t>INTRODUCTION</a:t>
            </a:r>
            <a:endParaRPr lang="vi-VN" b="1" dirty="0"/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vi-VN" dirty="0"/>
              <a:t>THREAT MODEL - SYSTEM FRAMEWORK</a:t>
            </a:r>
            <a:endParaRPr lang="vi-VN" b="1" dirty="0"/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vi-VN" dirty="0"/>
              <a:t>EXPERIMENTAL SETUP</a:t>
            </a:r>
            <a:endParaRPr lang="vi-VN" dirty="0"/>
          </a:p>
          <a:p>
            <a:pPr>
              <a:spcBef>
                <a:spcPts val="0"/>
              </a:spcBef>
              <a:buNone/>
            </a:pPr>
            <a:endParaRPr lang="vi-VN" dirty="0"/>
          </a:p>
          <a:p>
            <a:pPr marL="457200" indent="-457200">
              <a:spcBef>
                <a:spcPts val="0"/>
              </a:spcBef>
              <a:buAutoNum type="arabicPeriod"/>
            </a:pPr>
            <a:endParaRPr lang="vi-VN" b="1" dirty="0"/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2" name="Shape 9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/>
              <a:t>Contents</a:t>
            </a:r>
            <a:endParaRPr lang="en-GB" sz="4000"/>
          </a:p>
        </p:txBody>
      </p:sp>
      <p:cxnSp>
        <p:nvCxnSpPr>
          <p:cNvPr id="94" name="Shape 9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5591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/>
              <a:t>Introduction</a:t>
            </a:r>
            <a:endParaRPr lang="vi-V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Let’s start with the first set of slides</a:t>
            </a:r>
            <a:endParaRPr lang="en-GB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lang="en-GB"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GB" b="0">
                <a:highlight>
                  <a:srgbClr val="FFCD00"/>
                </a:highlight>
              </a:rPr>
              <a:t>Adversarial machine learning </a:t>
            </a:r>
            <a:endParaRPr lang="vi-VN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-GB">
                <a:latin typeface="Times New Roman" panose="02020603050405020304"/>
                <a:cs typeface="Calibri" panose="020F0502020204030204"/>
              </a:rPr>
              <a:t>Perfect knowledge (white-box attack)</a:t>
            </a:r>
            <a:endParaRPr lang="en-GB">
              <a:latin typeface="Times New Roman" panose="02020603050405020304"/>
            </a:endParaRPr>
          </a:p>
          <a:p>
            <a:pPr marL="457200" indent="-228600">
              <a:spcBef>
                <a:spcPts val="0"/>
              </a:spcBef>
            </a:pPr>
            <a:r>
              <a:rPr lang="en-GB">
                <a:latin typeface="Times New Roman" panose="02020603050405020304"/>
              </a:rPr>
              <a:t>Limited knowledge (gray-box attack)</a:t>
            </a:r>
            <a:endParaRPr lang="en-GB">
              <a:latin typeface="Times New Roman" panose="02020603050405020304"/>
            </a:endParaRPr>
          </a:p>
          <a:p>
            <a:pPr marL="457200" indent="-228600">
              <a:spcBef>
                <a:spcPts val="0"/>
              </a:spcBef>
            </a:pPr>
            <a:r>
              <a:rPr lang="en-GB">
                <a:latin typeface="Times New Roman" panose="02020603050405020304"/>
              </a:rPr>
              <a:t>Zero knowledge (black-box attack)</a:t>
            </a:r>
            <a:endParaRPr lang="en-GB">
              <a:latin typeface="Times New Roman" panose="02020603050405020304"/>
            </a:endParaRPr>
          </a:p>
          <a:p>
            <a:pPr lvl="0" rtl="0">
              <a:spcBef>
                <a:spcPts val="0"/>
              </a:spcBef>
              <a:buFont typeface="Quattrocento Sans" panose="020B0502050000020003"/>
              <a:buNone/>
            </a:pPr>
          </a:p>
          <a:p>
            <a:pPr lvl="0" rtl="0">
              <a:spcBef>
                <a:spcPts val="0"/>
              </a:spcBef>
              <a:buFont typeface="Quattrocento Sans" panose="020B0502050000020003"/>
              <a:buNone/>
            </a:pPr>
            <a:endParaRPr lang="en-GB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6" descr="Ảnh có chứa bàn&#10;&#10;Mô tả được tự động tạ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2" y="27092"/>
            <a:ext cx="9120303" cy="3911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3462</Words>
  <Application>WPS Presentation</Application>
  <PresentationFormat>Trình chiếu Trên màn hình (16:9)</PresentationFormat>
  <Paragraphs>121</Paragraphs>
  <Slides>32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SimSun</vt:lpstr>
      <vt:lpstr>Wingdings</vt:lpstr>
      <vt:lpstr>Arial</vt:lpstr>
      <vt:lpstr>Quattrocento Sans</vt:lpstr>
      <vt:lpstr>Lora</vt:lpstr>
      <vt:lpstr>Times New Roman</vt:lpstr>
      <vt:lpstr>Calibri</vt:lpstr>
      <vt:lpstr>Microsoft YaHei</vt:lpstr>
      <vt:lpstr>Arial Unicode MS</vt:lpstr>
      <vt:lpstr>-apple-system</vt:lpstr>
      <vt:lpstr>Segoe Print</vt:lpstr>
      <vt:lpstr>Viola template</vt:lpstr>
      <vt:lpstr>PowerPoint 演示文稿</vt:lpstr>
      <vt:lpstr>PowerPoint 演示文稿</vt:lpstr>
      <vt:lpstr>PowerPoint 演示文稿</vt:lpstr>
      <vt:lpstr>Crafting Adversarial Example to Bypass Flow-&amp;ML- based Botnet Detector via RL</vt:lpstr>
      <vt:lpstr>Members</vt:lpstr>
      <vt:lpstr>Contents</vt:lpstr>
      <vt:lpstr>Introduction</vt:lpstr>
      <vt:lpstr>Adversarial machine learning </vt:lpstr>
      <vt:lpstr>PowerPoint 演示文稿</vt:lpstr>
      <vt:lpstr>Botnet Evasion</vt:lpstr>
      <vt:lpstr>PowerPoint 演示文稿</vt:lpstr>
      <vt:lpstr>Threat model – System Framwork</vt:lpstr>
      <vt:lpstr>Threat Model</vt:lpstr>
      <vt:lpstr>PowerPoint 演示文稿</vt:lpstr>
      <vt:lpstr>PowerPoint 演示文稿</vt:lpstr>
      <vt:lpstr>PowerPoint 演示文稿</vt:lpstr>
      <vt:lpstr>PowerPoint 演示文稿</vt:lpstr>
      <vt:lpstr>DQN (Deep Q Network)  off-policy temporal-difference (TD) method</vt:lpstr>
      <vt:lpstr>SARSA (State–action–reward–state–action)   on-policy temporal-difference (TD) method</vt:lpstr>
      <vt:lpstr>Experimental setup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DELL</dc:creator>
  <cp:lastModifiedBy>Thắng Đỗ Quang</cp:lastModifiedBy>
  <cp:revision>21</cp:revision>
  <dcterms:created xsi:type="dcterms:W3CDTF">2023-09-13T13:59:37Z</dcterms:created>
  <dcterms:modified xsi:type="dcterms:W3CDTF">2023-09-13T14:00:13Z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4CFA6C7613124F88A2F9BA9B094DAB11_12</vt:lpwstr>
  </property>
  <property fmtid="{D5CDD505-2E9C-101B-9397-08002B2CF9AE}" pid="3" name="KSOProductBuildVer">
    <vt:lpwstr>1033-12.2.0.13201</vt:lpwstr>
  </property>
</Properties>
</file>